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98" r:id="rId2"/>
    <p:sldId id="413" r:id="rId3"/>
    <p:sldId id="414" r:id="rId4"/>
    <p:sldId id="418" r:id="rId5"/>
    <p:sldId id="419" r:id="rId6"/>
    <p:sldId id="420" r:id="rId7"/>
    <p:sldId id="415" r:id="rId8"/>
    <p:sldId id="416" r:id="rId9"/>
    <p:sldId id="421" r:id="rId10"/>
    <p:sldId id="422" r:id="rId11"/>
    <p:sldId id="423" r:id="rId12"/>
    <p:sldId id="400" r:id="rId13"/>
    <p:sldId id="424" r:id="rId14"/>
    <p:sldId id="407" r:id="rId15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498">
          <p15:clr>
            <a:srgbClr val="A4A3A4"/>
          </p15:clr>
        </p15:guide>
        <p15:guide id="2" pos="27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CFC"/>
    <a:srgbClr val="0066FF"/>
    <a:srgbClr val="FFFF00"/>
    <a:srgbClr val="2604F4"/>
    <a:srgbClr val="FFD579"/>
    <a:srgbClr val="878787"/>
    <a:srgbClr val="F70146"/>
    <a:srgbClr val="FF669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7" autoAdjust="0"/>
    <p:restoredTop sz="94643"/>
  </p:normalViewPr>
  <p:slideViewPr>
    <p:cSldViewPr snapToGrid="0" snapToObjects="1">
      <p:cViewPr>
        <p:scale>
          <a:sx n="100" d="100"/>
          <a:sy n="100" d="100"/>
        </p:scale>
        <p:origin x="-1888" y="-576"/>
      </p:cViewPr>
      <p:guideLst>
        <p:guide orient="horz" pos="3498"/>
        <p:guide pos="27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680" y="20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EE071665-39FF-45E1-B5C9-CB8B6AC5B69D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03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881B6C72-8674-40A7-B514-C051FF395B8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365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1111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11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3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4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5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6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7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6435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8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9880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9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10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2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2"/>
          <p:cNvSpPr>
            <a:spLocks noChangeShapeType="1"/>
          </p:cNvSpPr>
          <p:nvPr userDrawn="1"/>
        </p:nvSpPr>
        <p:spPr bwMode="auto">
          <a:xfrm>
            <a:off x="0" y="4159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/>
          </a:p>
        </p:txBody>
      </p:sp>
      <p:sp>
        <p:nvSpPr>
          <p:cNvPr id="1027" name="Text Box 25"/>
          <p:cNvSpPr txBox="1">
            <a:spLocks noChangeArrowheads="1"/>
          </p:cNvSpPr>
          <p:nvPr userDrawn="1"/>
        </p:nvSpPr>
        <p:spPr bwMode="auto">
          <a:xfrm>
            <a:off x="120650" y="227013"/>
            <a:ext cx="22409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000" b="1" dirty="0" smtClean="0"/>
              <a:t>Knowledge</a:t>
            </a:r>
            <a:r>
              <a:rPr lang="de-DE" sz="1000" b="1" baseline="0" dirty="0" smtClean="0"/>
              <a:t> Technologies Institute</a:t>
            </a:r>
            <a:endParaRPr lang="de-DE" sz="1000" b="1" dirty="0" smtClean="0"/>
          </a:p>
        </p:txBody>
      </p:sp>
      <p:sp>
        <p:nvSpPr>
          <p:cNvPr id="1028" name="Text Box 30"/>
          <p:cNvSpPr txBox="1">
            <a:spLocks noChangeArrowheads="1"/>
          </p:cNvSpPr>
          <p:nvPr userDrawn="1"/>
        </p:nvSpPr>
        <p:spPr bwMode="auto">
          <a:xfrm>
            <a:off x="120650" y="6369050"/>
            <a:ext cx="3251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AT" b="1" smtClean="0">
                <a:solidFill>
                  <a:srgbClr val="878787"/>
                </a:solidFill>
              </a:rPr>
              <a:t>Professor Horst Cerjak, 19.12.2005</a:t>
            </a:r>
            <a:endParaRPr lang="de-DE" b="1" smtClean="0">
              <a:solidFill>
                <a:srgbClr val="878787"/>
              </a:solidFill>
            </a:endParaRPr>
          </a:p>
        </p:txBody>
      </p:sp>
      <p:sp>
        <p:nvSpPr>
          <p:cNvPr id="1029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14375"/>
            <a:ext cx="7772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30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582738"/>
            <a:ext cx="77724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Text Box 40"/>
          <p:cNvSpPr txBox="1">
            <a:spLocks noChangeArrowheads="1"/>
          </p:cNvSpPr>
          <p:nvPr userDrawn="1"/>
        </p:nvSpPr>
        <p:spPr bwMode="auto">
          <a:xfrm>
            <a:off x="8062913" y="6599238"/>
            <a:ext cx="925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5BAE40BD-102F-48B9-B439-7E2A19FE6432}" type="slidenum">
              <a:rPr lang="de-DE" sz="1000" b="1" smtClean="0">
                <a:solidFill>
                  <a:srgbClr val="878787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‹Nr.›</a:t>
            </a:fld>
            <a:endParaRPr lang="de-DE" sz="1000" b="1" smtClean="0">
              <a:solidFill>
                <a:srgbClr val="878787"/>
              </a:solidFill>
            </a:endParaRPr>
          </a:p>
        </p:txBody>
      </p:sp>
      <p:sp>
        <p:nvSpPr>
          <p:cNvPr id="1032" name="Rectangle 44"/>
          <p:cNvSpPr>
            <a:spLocks noChangeArrowheads="1"/>
          </p:cNvSpPr>
          <p:nvPr userDrawn="1"/>
        </p:nvSpPr>
        <p:spPr bwMode="auto">
          <a:xfrm>
            <a:off x="9525" y="6376988"/>
            <a:ext cx="9144000" cy="215900"/>
          </a:xfrm>
          <a:prstGeom prst="rect">
            <a:avLst/>
          </a:prstGeom>
          <a:solidFill>
            <a:srgbClr val="DDDDDD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de-AT" b="1" dirty="0" smtClean="0"/>
              <a:t>May 2016</a:t>
            </a:r>
            <a:endParaRPr lang="de-DE" b="1" dirty="0"/>
          </a:p>
        </p:txBody>
      </p:sp>
      <p:sp>
        <p:nvSpPr>
          <p:cNvPr id="1033" name="Rectangle 45"/>
          <p:cNvSpPr>
            <a:spLocks noChangeAspect="1" noChangeArrowheads="1"/>
          </p:cNvSpPr>
          <p:nvPr userDrawn="1"/>
        </p:nvSpPr>
        <p:spPr bwMode="auto">
          <a:xfrm>
            <a:off x="0" y="6376988"/>
            <a:ext cx="215900" cy="214312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AT"/>
          </a:p>
        </p:txBody>
      </p:sp>
      <p:sp>
        <p:nvSpPr>
          <p:cNvPr id="1034" name="Text Box 46"/>
          <p:cNvSpPr txBox="1">
            <a:spLocks noChangeArrowheads="1"/>
          </p:cNvSpPr>
          <p:nvPr userDrawn="1"/>
        </p:nvSpPr>
        <p:spPr bwMode="auto">
          <a:xfrm>
            <a:off x="3213100" y="6357938"/>
            <a:ext cx="29591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DE" b="1" dirty="0" err="1" smtClean="0"/>
              <a:t>Machine</a:t>
            </a:r>
            <a:r>
              <a:rPr lang="de-DE" b="1" baseline="0" dirty="0" smtClean="0"/>
              <a:t> Learning, KDDM2</a:t>
            </a:r>
            <a:endParaRPr lang="de-DE" b="1" dirty="0" smtClean="0"/>
          </a:p>
        </p:txBody>
      </p:sp>
      <p:pic>
        <p:nvPicPr>
          <p:cNvPr id="1035" name="Picture 5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0800"/>
            <a:ext cx="8683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mers.stackexchange.com/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3"/>
          <a:stretch/>
        </p:blipFill>
        <p:spPr>
          <a:xfrm>
            <a:off x="1019907" y="2729133"/>
            <a:ext cx="7146388" cy="3607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911" y="1294227"/>
            <a:ext cx="7976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Project 4: Machine Learning</a:t>
            </a:r>
          </a:p>
          <a:p>
            <a:pPr algn="ctr"/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Team #7: Michael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Herold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Ralph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Samer</a:t>
            </a:r>
            <a:endParaRPr lang="en-US" sz="2400" i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71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Text </a:t>
            </a: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700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A</a:t>
            </a:r>
            <a:r>
              <a:rPr lang="en-US" sz="1800" dirty="0" smtClean="0">
                <a:latin typeface="Calibri"/>
                <a:cs typeface="Calibri"/>
              </a:rPr>
              <a:t>gain</a:t>
            </a:r>
            <a:r>
              <a:rPr lang="en-US" sz="1800" dirty="0" smtClean="0">
                <a:latin typeface="Calibri"/>
                <a:cs typeface="Calibri"/>
              </a:rPr>
              <a:t>, use </a:t>
            </a:r>
            <a:r>
              <a:rPr lang="en-US" sz="1800" b="1" dirty="0" smtClean="0">
                <a:latin typeface="Calibri"/>
                <a:cs typeface="Calibri"/>
              </a:rPr>
              <a:t>TF-</a:t>
            </a:r>
            <a:r>
              <a:rPr lang="en-US" sz="1800" b="1" dirty="0" smtClean="0">
                <a:latin typeface="Calibri"/>
                <a:cs typeface="Calibri"/>
              </a:rPr>
              <a:t>IDF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 smtClean="0">
                <a:latin typeface="Calibri"/>
                <a:cs typeface="Calibri"/>
              </a:rPr>
              <a:t>as </a:t>
            </a:r>
            <a:r>
              <a:rPr lang="en-US" sz="1800" b="1" dirty="0" smtClean="0">
                <a:latin typeface="Calibri"/>
                <a:cs typeface="Calibri"/>
              </a:rPr>
              <a:t>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OneVsRestClassifier</a:t>
            </a:r>
            <a:r>
              <a:rPr lang="en-US" sz="1800" dirty="0" smtClean="0">
                <a:latin typeface="Calibri"/>
                <a:cs typeface="Calibri"/>
              </a:rPr>
              <a:t> to predict </a:t>
            </a:r>
            <a:r>
              <a:rPr lang="en-US" sz="1800" b="1" dirty="0" smtClean="0">
                <a:latin typeface="Calibri"/>
                <a:cs typeface="Calibri"/>
              </a:rPr>
              <a:t>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parameters</a:t>
            </a:r>
            <a:endParaRPr lang="en-US" sz="2500" dirty="0"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249864"/>
              </p:ext>
            </p:extLst>
          </p:nvPr>
        </p:nvGraphicFramePr>
        <p:xfrm>
          <a:off x="406399" y="3165314"/>
          <a:ext cx="8386763" cy="23774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8779"/>
                <a:gridCol w="1133058"/>
                <a:gridCol w="1084324"/>
                <a:gridCol w="1035591"/>
                <a:gridCol w="1120875"/>
                <a:gridCol w="1157425"/>
                <a:gridCol w="1076711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MultinomialNB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alpha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0.1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0.451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94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6889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Information </a:t>
            </a:r>
            <a:r>
              <a:rPr lang="de-DE" sz="4000" b="1" kern="0" dirty="0" err="1" smtClean="0">
                <a:latin typeface="Calibri"/>
                <a:cs typeface="Calibri"/>
              </a:rPr>
              <a:t>Theoretical</a:t>
            </a:r>
            <a:r>
              <a:rPr lang="de-DE" sz="4000" b="1" kern="0" dirty="0">
                <a:latin typeface="Calibri"/>
                <a:cs typeface="Calibri"/>
              </a:rPr>
              <a:t/>
            </a:r>
            <a:br>
              <a:rPr lang="de-DE" sz="4000" b="1" kern="0" dirty="0">
                <a:latin typeface="Calibri"/>
                <a:cs typeface="Calibri"/>
              </a:rPr>
            </a:b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16831" y="2266947"/>
            <a:ext cx="8276332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Use </a:t>
            </a:r>
            <a:r>
              <a:rPr lang="en-US" sz="1800" b="1" dirty="0" smtClean="0">
                <a:latin typeface="Calibri"/>
                <a:cs typeface="Calibri"/>
              </a:rPr>
              <a:t>6 </a:t>
            </a:r>
            <a:r>
              <a:rPr lang="en-US" sz="1800" b="1" dirty="0" smtClean="0">
                <a:latin typeface="Calibri"/>
                <a:cs typeface="Calibri"/>
              </a:rPr>
              <a:t>features </a:t>
            </a:r>
            <a:r>
              <a:rPr lang="en-US" sz="1800" dirty="0" smtClean="0">
                <a:latin typeface="Calibri"/>
                <a:cs typeface="Calibri"/>
              </a:rPr>
              <a:t>for a document/tag pair (</a:t>
            </a:r>
            <a:r>
              <a:rPr lang="en-US" sz="1800" b="1" dirty="0" smtClean="0">
                <a:latin typeface="Calibri"/>
                <a:cs typeface="Calibri"/>
              </a:rPr>
              <a:t>PMI</a:t>
            </a:r>
            <a:r>
              <a:rPr lang="is-IS" sz="1800" dirty="0" smtClean="0">
                <a:latin typeface="Calibri"/>
                <a:cs typeface="Calibri"/>
              </a:rPr>
              <a:t>…</a:t>
            </a:r>
            <a:r>
              <a:rPr lang="is-IS" sz="1800" dirty="0" smtClean="0">
                <a:latin typeface="Calibri"/>
                <a:cs typeface="Calibri"/>
              </a:rPr>
              <a:t>) instead of TF-IDF</a:t>
            </a:r>
            <a:endParaRPr lang="is-IS" sz="1800" dirty="0" smtClean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lang="en-US" sz="1800" b="1" dirty="0" smtClean="0">
                <a:solidFill>
                  <a:srgbClr val="FF0000"/>
                </a:solidFill>
                <a:latin typeface="Calibri"/>
                <a:cs typeface="Calibri"/>
              </a:rPr>
              <a:t>remendous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improvement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  <a:sym typeface="Wingdings"/>
              </a:rPr>
              <a:t>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outperforms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previous </a:t>
            </a:r>
            <a:r>
              <a:rPr lang="is-IS" sz="1800" b="1" dirty="0">
                <a:solidFill>
                  <a:srgbClr val="FF0000"/>
                </a:solidFill>
                <a:latin typeface="Calibri"/>
                <a:cs typeface="Calibri"/>
              </a:rPr>
              <a:t>text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classification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approach</a:t>
            </a:r>
            <a:endParaRPr lang="is-IS" sz="18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60024"/>
              </p:ext>
            </p:extLst>
          </p:nvPr>
        </p:nvGraphicFramePr>
        <p:xfrm>
          <a:off x="203200" y="3393914"/>
          <a:ext cx="8742363" cy="23774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54200"/>
                <a:gridCol w="1181100"/>
                <a:gridCol w="1130300"/>
                <a:gridCol w="1079500"/>
                <a:gridCol w="1168400"/>
                <a:gridCol w="1206500"/>
                <a:gridCol w="1122363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RandomForest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n_estimators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200</a:t>
                      </a:r>
                      <a:endParaRPr lang="de-DE" sz="1400" b="0" i="1" baseline="30000" dirty="0" smtClean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0.271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2.0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0.723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0.559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72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Conclusion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440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500" b="1" dirty="0" err="1" smtClean="0">
                <a:latin typeface="Calibri"/>
                <a:cs typeface="Calibri"/>
              </a:rPr>
              <a:t>What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have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you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learned</a:t>
            </a:r>
            <a:r>
              <a:rPr lang="de-DE" sz="2500" b="1" dirty="0" smtClean="0">
                <a:latin typeface="Calibri"/>
                <a:cs typeface="Calibri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Preprocessing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very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r>
              <a:rPr lang="de-DE" sz="1800" dirty="0" smtClean="0">
                <a:latin typeface="Calibri"/>
                <a:cs typeface="Calibri"/>
              </a:rPr>
              <a:t>, but also time-</a:t>
            </a:r>
            <a:r>
              <a:rPr lang="de-DE" sz="1800" dirty="0" err="1" smtClean="0">
                <a:latin typeface="Calibri"/>
                <a:cs typeface="Calibri"/>
              </a:rPr>
              <a:t>consuming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smtClean="0">
                <a:latin typeface="Calibri"/>
                <a:cs typeface="Calibri"/>
              </a:rPr>
              <a:t>Feature </a:t>
            </a:r>
            <a:r>
              <a:rPr lang="de-DE" sz="1800" b="1" dirty="0" err="1" smtClean="0">
                <a:latin typeface="Calibri"/>
                <a:cs typeface="Calibri"/>
              </a:rPr>
              <a:t>Selection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is</a:t>
            </a:r>
            <a:r>
              <a:rPr lang="de-DE" sz="1800" dirty="0" smtClean="0">
                <a:latin typeface="Calibri"/>
                <a:cs typeface="Calibri"/>
              </a:rPr>
              <a:t> (</a:t>
            </a:r>
            <a:r>
              <a:rPr lang="de-DE" sz="1800" dirty="0" err="1" smtClean="0">
                <a:latin typeface="Calibri"/>
                <a:cs typeface="Calibri"/>
              </a:rPr>
              <a:t>even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more</a:t>
            </a:r>
            <a:r>
              <a:rPr lang="de-DE" sz="1800" dirty="0">
                <a:latin typeface="Calibri"/>
                <a:cs typeface="Calibri"/>
              </a:rPr>
              <a:t>)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b="1" dirty="0">
                <a:latin typeface="Calibri"/>
                <a:cs typeface="Calibri"/>
              </a:rPr>
              <a:t>Information </a:t>
            </a:r>
            <a:r>
              <a:rPr lang="de-DE" sz="1800" b="1" dirty="0" err="1">
                <a:latin typeface="Calibri"/>
                <a:cs typeface="Calibri"/>
              </a:rPr>
              <a:t>theoretical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features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work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better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than</a:t>
            </a:r>
            <a:r>
              <a:rPr lang="de-DE" sz="1800" dirty="0" smtClean="0">
                <a:latin typeface="Calibri"/>
                <a:cs typeface="Calibri"/>
              </a:rPr>
              <a:t> TFIDF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Micro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average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higher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than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macro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Good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prediction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for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but </a:t>
            </a:r>
            <a:r>
              <a:rPr lang="de-DE" sz="1800" dirty="0">
                <a:latin typeface="Calibri"/>
                <a:cs typeface="Calibri"/>
              </a:rPr>
              <a:t>not </a:t>
            </a:r>
            <a:r>
              <a:rPr lang="de-DE" sz="1800" dirty="0" err="1">
                <a:latin typeface="Calibri"/>
                <a:cs typeface="Calibri"/>
              </a:rPr>
              <a:t>for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infrequent</a:t>
            </a:r>
            <a:r>
              <a:rPr lang="de-DE" sz="1800" dirty="0" smtClean="0">
                <a:latin typeface="Calibri"/>
                <a:cs typeface="Calibri"/>
              </a:rPr>
              <a:t> tags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Unbalanced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data</a:t>
            </a:r>
            <a:endParaRPr lang="de-DE" sz="1800" dirty="0" smtClean="0">
              <a:latin typeface="Calibri"/>
              <a:cs typeface="Calibri"/>
            </a:endParaRPr>
          </a:p>
          <a:p>
            <a:pPr lvl="1">
              <a:lnSpc>
                <a:spcPct val="130000"/>
              </a:lnSpc>
            </a:pPr>
            <a:endParaRPr lang="de-DE" sz="1800" dirty="0">
              <a:latin typeface="Calibri"/>
              <a:cs typeface="Calibri"/>
              <a:sym typeface="Wingdings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Ø"/>
            </a:pPr>
            <a:r>
              <a:rPr lang="de-DE" sz="1800" dirty="0" err="1" smtClean="0">
                <a:latin typeface="Calibri"/>
                <a:cs typeface="Calibri"/>
              </a:rPr>
              <a:t>Use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BaggingClassifier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with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several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estimators</a:t>
            </a:r>
            <a:r>
              <a:rPr lang="de-DE" sz="1800" dirty="0" smtClean="0">
                <a:latin typeface="Calibri"/>
                <a:cs typeface="Calibri"/>
              </a:rPr>
              <a:t> on </a:t>
            </a:r>
            <a:r>
              <a:rPr lang="de-DE" sz="1800" dirty="0" err="1" smtClean="0">
                <a:latin typeface="Calibri"/>
                <a:cs typeface="Calibri"/>
              </a:rPr>
              <a:t>random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subsets</a:t>
            </a:r>
            <a:endParaRPr lang="de-DE" sz="1800" dirty="0">
              <a:latin typeface="Calibri"/>
              <a:cs typeface="Calibri"/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Aggregate individual </a:t>
            </a:r>
            <a:r>
              <a:rPr lang="de-DE" sz="1800" dirty="0" err="1" smtClean="0">
                <a:latin typeface="Calibri"/>
                <a:cs typeface="Calibri"/>
              </a:rPr>
              <a:t>predictions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form final </a:t>
            </a:r>
            <a:r>
              <a:rPr lang="de-DE" sz="1800" dirty="0" err="1" smtClean="0">
                <a:latin typeface="Calibri"/>
                <a:cs typeface="Calibri"/>
              </a:rPr>
              <a:t>prediction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96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Conclusion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340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500" b="1" dirty="0" err="1">
                <a:latin typeface="Calibri"/>
                <a:cs typeface="Calibri"/>
              </a:rPr>
              <a:t>Did</a:t>
            </a:r>
            <a:r>
              <a:rPr lang="de-DE" sz="2500" b="1" dirty="0">
                <a:latin typeface="Calibri"/>
                <a:cs typeface="Calibri"/>
              </a:rPr>
              <a:t> </a:t>
            </a:r>
            <a:r>
              <a:rPr lang="de-DE" sz="2500" b="1" dirty="0" err="1">
                <a:latin typeface="Calibri"/>
                <a:cs typeface="Calibri"/>
              </a:rPr>
              <a:t>something</a:t>
            </a:r>
            <a:r>
              <a:rPr lang="de-DE" sz="2500" b="1" dirty="0">
                <a:latin typeface="Calibri"/>
                <a:cs typeface="Calibri"/>
              </a:rPr>
              <a:t> </a:t>
            </a:r>
            <a:r>
              <a:rPr lang="de-DE" sz="2500" b="1" dirty="0" err="1">
                <a:latin typeface="Calibri"/>
                <a:cs typeface="Calibri"/>
              </a:rPr>
              <a:t>unexpected</a:t>
            </a:r>
            <a:r>
              <a:rPr lang="de-DE" sz="2500" b="1" dirty="0">
                <a:latin typeface="Calibri"/>
                <a:cs typeface="Calibri"/>
              </a:rPr>
              <a:t> happen?</a:t>
            </a:r>
            <a:endParaRPr lang="de-DE" sz="25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25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Running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soon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out </a:t>
            </a:r>
            <a:r>
              <a:rPr lang="de-DE" sz="1800" b="1" dirty="0" err="1" smtClean="0">
                <a:latin typeface="Calibri"/>
                <a:cs typeface="Calibri"/>
              </a:rPr>
              <a:t>of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memory</a:t>
            </a:r>
            <a:endParaRPr lang="de-DE" sz="1800" b="1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32 GB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RAM not </a:t>
            </a:r>
            <a:r>
              <a:rPr lang="de-DE" sz="1800" dirty="0" err="1" smtClean="0">
                <a:latin typeface="Calibri"/>
                <a:cs typeface="Calibri"/>
              </a:rPr>
              <a:t>enough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endParaRPr lang="de-DE" sz="1800" dirty="0">
              <a:latin typeface="Calibri"/>
              <a:cs typeface="Calibri"/>
              <a:sym typeface="Wingdings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Especially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when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using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b="1" dirty="0" smtClean="0">
                <a:latin typeface="Calibri"/>
                <a:cs typeface="Calibri"/>
                <a:sym typeface="Wingdings"/>
              </a:rPr>
              <a:t>multi-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threaded</a:t>
            </a:r>
            <a:r>
              <a:rPr lang="de-DE" sz="1800" b="1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GridSearch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25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Very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time-intensive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compute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8 Cores not </a:t>
            </a:r>
            <a:r>
              <a:rPr lang="de-DE" sz="1800" dirty="0" err="1" smtClean="0">
                <a:latin typeface="Calibri"/>
                <a:cs typeface="Calibri"/>
              </a:rPr>
              <a:t>enough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terminate</a:t>
            </a:r>
            <a:r>
              <a:rPr lang="de-DE" sz="1800" dirty="0" smtClean="0">
                <a:latin typeface="Calibri"/>
                <a:cs typeface="Calibri"/>
              </a:rPr>
              <a:t> in </a:t>
            </a:r>
            <a:r>
              <a:rPr lang="de-DE" sz="1800" dirty="0" err="1" smtClean="0">
                <a:latin typeface="Calibri"/>
                <a:cs typeface="Calibri"/>
              </a:rPr>
              <a:t>decent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amount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time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de-DE" sz="1800" dirty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E</a:t>
            </a:r>
            <a:r>
              <a:rPr lang="de-DE" sz="1800" dirty="0" err="1" smtClean="0">
                <a:latin typeface="Calibri"/>
                <a:cs typeface="Calibri"/>
              </a:rPr>
              <a:t>specially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when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grid-searching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for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best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hyperparameters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72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1963" y="269680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>
                <a:solidFill>
                  <a:schemeClr val="tx1"/>
                </a:solidFill>
              </a:rPr>
              <a:t>Thank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for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attention</a:t>
            </a:r>
            <a:r>
              <a:rPr lang="de-DE" b="1" dirty="0">
                <a:solidFill>
                  <a:schemeClr val="tx1"/>
                </a:solidFill>
              </a:rPr>
              <a:t>.</a:t>
            </a:r>
            <a:endParaRPr lang="de-DE" b="1" kern="0" dirty="0" smtClean="0">
              <a:solidFill>
                <a:schemeClr val="tx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44501" y="5134946"/>
            <a:ext cx="821945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References:</a:t>
            </a:r>
            <a:endParaRPr lang="de-DE" dirty="0"/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de-DE" i="1" dirty="0" err="1" smtClean="0"/>
              <a:t>Knowledge</a:t>
            </a:r>
            <a:r>
              <a:rPr lang="de-DE" i="1" dirty="0" smtClean="0"/>
              <a:t> Discovery </a:t>
            </a:r>
            <a:r>
              <a:rPr lang="de-DE" i="1" dirty="0" err="1" smtClean="0"/>
              <a:t>and</a:t>
            </a:r>
            <a:r>
              <a:rPr lang="de-DE" i="1" dirty="0" smtClean="0"/>
              <a:t> Data Mining 1 </a:t>
            </a:r>
            <a:r>
              <a:rPr lang="de-DE" dirty="0" err="1" smtClean="0"/>
              <a:t>by</a:t>
            </a:r>
            <a:r>
              <a:rPr lang="de-DE" dirty="0" smtClean="0"/>
              <a:t> Denis </a:t>
            </a:r>
            <a:r>
              <a:rPr lang="de-DE" dirty="0" err="1" smtClean="0"/>
              <a:t>Helic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Roman Kern (2015)</a:t>
            </a:r>
          </a:p>
          <a:p>
            <a:pPr marL="171450" indent="-171450">
              <a:buFont typeface="Arial"/>
              <a:buChar char="•"/>
            </a:pPr>
            <a:r>
              <a:rPr lang="de-DE" dirty="0" err="1" smtClean="0"/>
              <a:t>Segaran</a:t>
            </a:r>
            <a:r>
              <a:rPr lang="de-DE" dirty="0" smtClean="0"/>
              <a:t>, T. 2007. </a:t>
            </a:r>
            <a:r>
              <a:rPr lang="de-DE" i="1" dirty="0" err="1" smtClean="0"/>
              <a:t>Programming</a:t>
            </a:r>
            <a:r>
              <a:rPr lang="de-DE" i="1" dirty="0" smtClean="0"/>
              <a:t> Collective </a:t>
            </a:r>
            <a:r>
              <a:rPr lang="de-DE" i="1" dirty="0" err="1" smtClean="0"/>
              <a:t>Intelligence</a:t>
            </a:r>
            <a:r>
              <a:rPr lang="de-DE" i="1" dirty="0" smtClean="0"/>
              <a:t>: </a:t>
            </a:r>
            <a:r>
              <a:rPr lang="de-DE" i="1" dirty="0" err="1" smtClean="0"/>
              <a:t>Building</a:t>
            </a:r>
            <a:r>
              <a:rPr lang="de-DE" i="1" dirty="0" smtClean="0"/>
              <a:t> Smart Web 2.0 </a:t>
            </a:r>
            <a:r>
              <a:rPr lang="de-DE" i="1" dirty="0" err="1" smtClean="0"/>
              <a:t>Applications</a:t>
            </a:r>
            <a:r>
              <a:rPr lang="de-DE" i="1" dirty="0" smtClean="0"/>
              <a:t>. </a:t>
            </a:r>
            <a:r>
              <a:rPr lang="de-DE" i="1" dirty="0" err="1" smtClean="0"/>
              <a:t>S</a:t>
            </a:r>
            <a:r>
              <a:rPr lang="de-DE" dirty="0" err="1" smtClean="0"/>
              <a:t>ebastopol</a:t>
            </a:r>
            <a:r>
              <a:rPr lang="de-DE" dirty="0" smtClean="0"/>
              <a:t>: </a:t>
            </a:r>
            <a:r>
              <a:rPr lang="de-DE" dirty="0" err="1" smtClean="0"/>
              <a:t>O‘Really</a:t>
            </a:r>
            <a:endParaRPr lang="de-DE" dirty="0"/>
          </a:p>
          <a:p>
            <a:pPr marL="171450" indent="-171450">
              <a:buFont typeface="Arial"/>
              <a:buChar char="•"/>
            </a:pPr>
            <a:r>
              <a:rPr lang="de-DE" i="1" dirty="0" smtClean="0"/>
              <a:t>Schuster, S., Zhu, W., Cheng, Y. </a:t>
            </a:r>
            <a:r>
              <a:rPr lang="de-DE" i="1" dirty="0" err="1" smtClean="0"/>
              <a:t>Predicting</a:t>
            </a:r>
            <a:r>
              <a:rPr lang="de-DE" i="1" dirty="0" smtClean="0"/>
              <a:t> </a:t>
            </a:r>
            <a:r>
              <a:rPr lang="de-DE" i="1" dirty="0"/>
              <a:t>Tags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StackOverflow</a:t>
            </a:r>
            <a:r>
              <a:rPr lang="de-DE" i="1" dirty="0"/>
              <a:t> </a:t>
            </a:r>
            <a:r>
              <a:rPr lang="de-DE" i="1" dirty="0" err="1" smtClean="0"/>
              <a:t>Questions</a:t>
            </a:r>
            <a:r>
              <a:rPr lang="de-DE" i="1" dirty="0" smtClean="0"/>
              <a:t>. Stanford University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6325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1963" y="485772"/>
            <a:ext cx="8224837" cy="1069975"/>
          </a:xfrm>
        </p:spPr>
        <p:txBody>
          <a:bodyPr/>
          <a:lstStyle/>
          <a:p>
            <a:pPr eaLnBrk="1" hangingPunct="1"/>
            <a:r>
              <a:rPr lang="de-DE" sz="4000" b="1" dirty="0" err="1" smtClean="0">
                <a:latin typeface="Calibri"/>
                <a:cs typeface="Calibri"/>
              </a:rPr>
              <a:t>Recap</a:t>
            </a:r>
            <a:endParaRPr lang="de-DE" sz="4000" b="1" dirty="0" smtClean="0">
              <a:latin typeface="Calibri"/>
              <a:cs typeface="Calibri"/>
            </a:endParaRPr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52462" y="1569660"/>
            <a:ext cx="5249132" cy="4399339"/>
          </a:xfrm>
        </p:spPr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Task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Automatic </a:t>
            </a:r>
            <a:r>
              <a:rPr lang="en-US" sz="1800" dirty="0">
                <a:latin typeface="Calibri"/>
                <a:cs typeface="Calibri"/>
              </a:rPr>
              <a:t>tagging of unseen </a:t>
            </a:r>
            <a:r>
              <a:rPr lang="en-US" sz="1800" dirty="0" smtClean="0">
                <a:latin typeface="Calibri"/>
                <a:cs typeface="Calibri"/>
              </a:rPr>
              <a:t>resources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Data </a:t>
            </a:r>
            <a:r>
              <a:rPr lang="en-US" sz="2500" b="1" dirty="0">
                <a:latin typeface="Calibri"/>
                <a:cs typeface="Calibri"/>
              </a:rPr>
              <a:t>set </a:t>
            </a:r>
            <a:endParaRPr lang="en-US" sz="25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err="1" smtClean="0">
                <a:latin typeface="Calibri"/>
                <a:cs typeface="Calibri"/>
              </a:rPr>
              <a:t>StackExchange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Data Dump from March, </a:t>
            </a:r>
            <a:r>
              <a:rPr lang="en-US" sz="1800" dirty="0" smtClean="0">
                <a:latin typeface="Calibri"/>
                <a:cs typeface="Calibri"/>
              </a:rPr>
              <a:t>‘16 </a:t>
            </a: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hlinkClick r:id="rId3"/>
              </a:rPr>
              <a:t>programmers.stackexchange.com</a:t>
            </a:r>
            <a:endParaRPr lang="de-DE" sz="1800" dirty="0" smtClean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</a:t>
            </a:r>
            <a:endParaRPr lang="en-US" sz="25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Unsupervised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clustering</a:t>
            </a:r>
            <a:endParaRPr lang="de-DE" sz="1800" b="1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classification</a:t>
            </a:r>
            <a:endParaRPr lang="de-DE" sz="1800" b="1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970" y="2699529"/>
            <a:ext cx="2290830" cy="682667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17867"/>
              </p:ext>
            </p:extLst>
          </p:nvPr>
        </p:nvGraphicFramePr>
        <p:xfrm>
          <a:off x="6241734" y="3409831"/>
          <a:ext cx="2350024" cy="1054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9361"/>
                <a:gridCol w="1140663"/>
              </a:tblGrid>
              <a:tr h="3341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Total number of </a:t>
                      </a:r>
                      <a:r>
                        <a:rPr lang="is-IS" sz="1800" dirty="0" smtClean="0"/>
                        <a:t>…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Posts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38,315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Tags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1,614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69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69231" y="2800991"/>
            <a:ext cx="4410769" cy="301561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 smtClean="0">
                <a:latin typeface="Calibri"/>
                <a:cs typeface="Calibri"/>
              </a:rPr>
              <a:t>Posts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Filter </a:t>
            </a:r>
            <a:r>
              <a:rPr lang="de-DE" sz="1800" dirty="0" err="1" smtClean="0">
                <a:latin typeface="Calibri"/>
                <a:cs typeface="Calibri"/>
              </a:rPr>
              <a:t>posts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by</a:t>
            </a:r>
            <a:r>
              <a:rPr lang="de-DE" sz="1800" dirty="0" smtClean="0">
                <a:latin typeface="Calibri"/>
                <a:cs typeface="Calibri"/>
              </a:rPr>
              <a:t> score </a:t>
            </a:r>
            <a:r>
              <a:rPr lang="de-DE" sz="1800" dirty="0" err="1" smtClean="0">
                <a:latin typeface="Calibri"/>
                <a:cs typeface="Calibri"/>
              </a:rPr>
              <a:t>threshold</a:t>
            </a:r>
            <a:r>
              <a:rPr lang="de-DE" sz="1800" dirty="0" smtClean="0">
                <a:latin typeface="Calibri"/>
                <a:cs typeface="Calibri"/>
              </a:rPr>
              <a:t> (0)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Add </a:t>
            </a:r>
            <a:r>
              <a:rPr lang="de-DE" sz="1800" dirty="0" err="1">
                <a:latin typeface="Calibri"/>
                <a:cs typeface="Calibri"/>
              </a:rPr>
              <a:t>accepted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answer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Remove HTML, </a:t>
            </a:r>
            <a:r>
              <a:rPr lang="de-DE" sz="1800" dirty="0" err="1" smtClean="0">
                <a:latin typeface="Calibri"/>
                <a:cs typeface="Calibri"/>
              </a:rPr>
              <a:t>code</a:t>
            </a:r>
            <a:r>
              <a:rPr lang="de-DE" sz="1800" dirty="0" smtClean="0">
                <a:latin typeface="Calibri"/>
                <a:cs typeface="Calibri"/>
              </a:rPr>
              <a:t>, URLs, </a:t>
            </a:r>
            <a:r>
              <a:rPr lang="de-DE" sz="1800" dirty="0" err="1" smtClean="0">
                <a:latin typeface="Calibri"/>
                <a:cs typeface="Calibri"/>
              </a:rPr>
              <a:t>stop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words</a:t>
            </a:r>
            <a:endParaRPr lang="de-DE" sz="1800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Merge</a:t>
            </a:r>
            <a:r>
              <a:rPr lang="de-DE" sz="1800" b="1" dirty="0" smtClean="0">
                <a:latin typeface="Calibri"/>
                <a:cs typeface="Calibri"/>
              </a:rPr>
              <a:t> synonym </a:t>
            </a:r>
            <a:r>
              <a:rPr lang="de-DE" sz="1800" b="1" dirty="0" err="1" smtClean="0">
                <a:latin typeface="Calibri"/>
                <a:cs typeface="Calibri"/>
              </a:rPr>
              <a:t>words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Identify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adjacent</a:t>
            </a:r>
            <a:r>
              <a:rPr lang="de-DE" sz="1800" b="1" dirty="0" smtClean="0">
                <a:latin typeface="Calibri"/>
                <a:cs typeface="Calibri"/>
              </a:rPr>
              <a:t> tag </a:t>
            </a:r>
            <a:r>
              <a:rPr lang="de-DE" sz="1800" b="1" dirty="0" err="1" smtClean="0">
                <a:latin typeface="Calibri"/>
                <a:cs typeface="Calibri"/>
              </a:rPr>
              <a:t>occurences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Stemming</a:t>
            </a:r>
            <a:endParaRPr lang="de-DE" sz="1800" i="1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err="1" smtClean="0">
                <a:latin typeface="Calibri"/>
                <a:cs typeface="Calibri"/>
              </a:rPr>
              <a:t>Preprocessing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372100" y="2806700"/>
            <a:ext cx="3111500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>
                <a:latin typeface="Calibri"/>
                <a:cs typeface="Calibri"/>
              </a:rPr>
              <a:t>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>
                <a:latin typeface="Calibri"/>
                <a:cs typeface="Calibri"/>
              </a:rPr>
              <a:t>Merge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similar</a:t>
            </a:r>
            <a:r>
              <a:rPr lang="de-DE" sz="1800" b="1" dirty="0">
                <a:latin typeface="Calibri"/>
                <a:cs typeface="Calibri"/>
              </a:rPr>
              <a:t> 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>
                <a:latin typeface="Calibri"/>
                <a:cs typeface="Calibri"/>
              </a:rPr>
              <a:t>Remove </a:t>
            </a:r>
            <a:r>
              <a:rPr lang="de-DE" sz="1800" dirty="0" err="1">
                <a:latin typeface="Calibri"/>
                <a:cs typeface="Calibri"/>
              </a:rPr>
              <a:t>less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tags</a:t>
            </a:r>
            <a:endParaRPr lang="de-DE" sz="1800" dirty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44647"/>
            <a:ext cx="71666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Goal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Filter </a:t>
            </a:r>
            <a:r>
              <a:rPr lang="en-US" sz="1800" dirty="0">
                <a:latin typeface="Calibri"/>
                <a:cs typeface="Calibri"/>
              </a:rPr>
              <a:t>noise, reduce </a:t>
            </a:r>
            <a:r>
              <a:rPr lang="en-US" sz="1800" dirty="0" smtClean="0">
                <a:latin typeface="Calibri"/>
                <a:cs typeface="Calibri"/>
              </a:rPr>
              <a:t>dimensionality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5461000" y="4335466"/>
            <a:ext cx="2557110" cy="13572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Removed</a:t>
            </a:r>
            <a:r>
              <a:rPr lang="is-IS" sz="1800" dirty="0" smtClean="0">
                <a:latin typeface="Calibri"/>
                <a:cs typeface="Calibri"/>
              </a:rPr>
              <a:t>…</a:t>
            </a: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Tags</a:t>
            </a:r>
            <a:r>
              <a:rPr lang="en-US" sz="1800" b="1" dirty="0">
                <a:latin typeface="Calibri"/>
                <a:cs typeface="Calibri"/>
              </a:rPr>
              <a:t>:</a:t>
            </a:r>
            <a:r>
              <a:rPr lang="en-US" sz="1800" dirty="0">
                <a:latin typeface="Calibri"/>
                <a:cs typeface="Calibri"/>
              </a:rPr>
              <a:t> ~50%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Tag </a:t>
            </a:r>
            <a:r>
              <a:rPr lang="en-US" sz="1800" b="1" dirty="0">
                <a:latin typeface="Calibri"/>
                <a:cs typeface="Calibri"/>
              </a:rPr>
              <a:t>assignments:</a:t>
            </a:r>
            <a:r>
              <a:rPr lang="en-US" sz="1800" dirty="0">
                <a:latin typeface="Calibri"/>
                <a:cs typeface="Calibri"/>
              </a:rPr>
              <a:t> ~6%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Posts</a:t>
            </a:r>
            <a:r>
              <a:rPr lang="en-US" sz="1800" b="1" dirty="0">
                <a:latin typeface="Calibri"/>
                <a:cs typeface="Calibri"/>
              </a:rPr>
              <a:t>:</a:t>
            </a:r>
            <a:r>
              <a:rPr lang="en-US" sz="1800" dirty="0">
                <a:latin typeface="Calibri"/>
                <a:cs typeface="Calibri"/>
              </a:rPr>
              <a:t> ~2</a:t>
            </a:r>
            <a:r>
              <a:rPr lang="en-US" sz="1800" dirty="0" smtClean="0">
                <a:latin typeface="Calibri"/>
                <a:cs typeface="Calibri"/>
              </a:rPr>
              <a:t>%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92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Feature Engineering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555747"/>
            <a:ext cx="7166669" cy="397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TF-IDF: </a:t>
            </a:r>
            <a:r>
              <a:rPr lang="en-US" sz="1800" dirty="0">
                <a:latin typeface="Calibri"/>
                <a:cs typeface="Calibri"/>
              </a:rPr>
              <a:t>w</a:t>
            </a:r>
            <a:r>
              <a:rPr lang="en-US" sz="1800" dirty="0" smtClean="0">
                <a:latin typeface="Calibri"/>
                <a:cs typeface="Calibri"/>
              </a:rPr>
              <a:t>ord occurrences as features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endParaRPr lang="en-US" sz="1800" dirty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Information theoretical approach: </a:t>
            </a:r>
            <a:r>
              <a:rPr lang="en-US" sz="1800" dirty="0" smtClean="0">
                <a:latin typeface="Calibri"/>
                <a:cs typeface="Calibri"/>
              </a:rPr>
              <a:t>6 features for a document-tag pair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Does the tag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dirty="0" smtClean="0">
                <a:latin typeface="Calibri"/>
                <a:cs typeface="Calibri"/>
              </a:rPr>
              <a:t>Does the tag occur in the</a:t>
            </a:r>
            <a:r>
              <a:rPr lang="en-US" sz="1800" dirty="0" smtClean="0">
                <a:latin typeface="Calibri"/>
                <a:cs typeface="Calibri"/>
              </a:rPr>
              <a:t> body?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 all parts of the tag split by hyphens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Do all parts of the tag split by hyphens occur in the </a:t>
            </a:r>
            <a:r>
              <a:rPr lang="en-US" sz="1800" dirty="0" smtClean="0">
                <a:latin typeface="Calibri"/>
                <a:cs typeface="Calibri"/>
              </a:rPr>
              <a:t>body?</a:t>
            </a:r>
            <a:endParaRPr lang="en-US" sz="1800" dirty="0">
              <a:latin typeface="Calibri"/>
              <a:cs typeface="Calibri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Title PMI</a:t>
            </a:r>
            <a:r>
              <a:rPr lang="is-IS" sz="1800" dirty="0" smtClean="0">
                <a:latin typeface="Calibri"/>
                <a:cs typeface="Calibri"/>
              </a:rPr>
              <a:t>: sum over all PMI for a word-tag pair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Body PMI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4900" y="5034450"/>
            <a:ext cx="2781300" cy="108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alibri"/>
              <a:cs typeface="Calibri"/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161797"/>
              </p:ext>
            </p:extLst>
          </p:nvPr>
        </p:nvGraphicFramePr>
        <p:xfrm>
          <a:off x="6337300" y="5169949"/>
          <a:ext cx="2443164" cy="783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" name="Formel" r:id="rId4" imgW="1346200" imgH="431800" progId="Equation.3">
                  <p:embed/>
                </p:oleObj>
              </mc:Choice>
              <mc:Fallback>
                <p:oleObj name="Formel" r:id="rId4" imgW="1346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7300" y="5169949"/>
                        <a:ext cx="2443164" cy="783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853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618823" y="1663272"/>
            <a:ext cx="3272393" cy="3327828"/>
          </a:xfrm>
          <a:prstGeom prst="rect">
            <a:avLst/>
          </a:prstGeom>
          <a:solidFill>
            <a:srgbClr val="00B0F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Model </a:t>
            </a:r>
            <a:r>
              <a:rPr lang="de-DE" sz="4000" b="1" kern="0" dirty="0" err="1" smtClean="0">
                <a:latin typeface="Calibri"/>
                <a:cs typeface="Calibri"/>
              </a:rPr>
              <a:t>Selection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835147"/>
            <a:ext cx="7166669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Problem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Multi-Class</a:t>
            </a:r>
            <a:r>
              <a:rPr lang="en-US" sz="1800" dirty="0" smtClean="0">
                <a:latin typeface="Calibri"/>
                <a:cs typeface="Calibri"/>
              </a:rPr>
              <a:t>: more than 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Multi-Label</a:t>
            </a:r>
            <a:r>
              <a:rPr lang="en-US" sz="1800" dirty="0" smtClean="0">
                <a:latin typeface="Calibri"/>
                <a:cs typeface="Calibri"/>
              </a:rPr>
              <a:t>: average tags/post = 2.68</a:t>
            </a:r>
            <a:br>
              <a:rPr lang="en-US" sz="1800" dirty="0" smtClean="0">
                <a:latin typeface="Calibri"/>
                <a:cs typeface="Calibri"/>
              </a:rPr>
            </a:b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Approach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Choose proper </a:t>
            </a:r>
            <a:r>
              <a:rPr lang="en-US" sz="1800" dirty="0" smtClean="0">
                <a:latin typeface="Calibri"/>
                <a:cs typeface="Calibri"/>
              </a:rPr>
              <a:t>estimator</a:t>
            </a:r>
            <a:endParaRPr lang="en-US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: find best fitting </a:t>
            </a:r>
            <a:r>
              <a:rPr lang="en-US" sz="1800" dirty="0" err="1" smtClean="0">
                <a:latin typeface="Calibri"/>
                <a:cs typeface="Calibri"/>
              </a:rPr>
              <a:t>hyperparameters</a:t>
            </a:r>
            <a:endParaRPr lang="en-US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</a:t>
            </a:r>
            <a:r>
              <a:rPr lang="en-US" sz="1800" b="1" dirty="0" err="1">
                <a:latin typeface="Calibri"/>
                <a:cs typeface="Calibri"/>
              </a:rPr>
              <a:t>C</a:t>
            </a:r>
            <a:r>
              <a:rPr lang="en-US" sz="1800" b="1" dirty="0" err="1" smtClean="0">
                <a:latin typeface="Calibri"/>
                <a:cs typeface="Calibri"/>
              </a:rPr>
              <a:t>lassifier</a:t>
            </a:r>
            <a:r>
              <a:rPr lang="en-US" sz="1800" dirty="0" smtClean="0">
                <a:latin typeface="Calibri"/>
                <a:cs typeface="Calibri"/>
              </a:rPr>
              <a:t>: one binary classifier per tag</a:t>
            </a:r>
          </a:p>
        </p:txBody>
      </p:sp>
      <p:sp>
        <p:nvSpPr>
          <p:cNvPr id="4" name="Rectangle 3"/>
          <p:cNvSpPr/>
          <p:nvPr/>
        </p:nvSpPr>
        <p:spPr>
          <a:xfrm>
            <a:off x="5784642" y="2296230"/>
            <a:ext cx="2902158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Dataset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84642" y="2799353"/>
            <a:ext cx="2298700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150748" y="2799353"/>
            <a:ext cx="536052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6857660" y="2152340"/>
            <a:ext cx="152663" cy="2298700"/>
          </a:xfrm>
          <a:prstGeom prst="rightBrace">
            <a:avLst/>
          </a:prstGeom>
          <a:ln w="25400">
            <a:solidFill>
              <a:srgbClr val="654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4642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69627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54612" y="3562146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84642" y="4028470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69627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54612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8464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69627" y="4522234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5461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9" name="Textfeld 7"/>
          <p:cNvSpPr txBox="1"/>
          <p:nvPr/>
        </p:nvSpPr>
        <p:spPr>
          <a:xfrm>
            <a:off x="8150748" y="3557157"/>
            <a:ext cx="74046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1 fold</a:t>
            </a:r>
          </a:p>
        </p:txBody>
      </p:sp>
      <p:sp>
        <p:nvSpPr>
          <p:cNvPr id="20" name="Textfeld 7"/>
          <p:cNvSpPr txBox="1"/>
          <p:nvPr/>
        </p:nvSpPr>
        <p:spPr>
          <a:xfrm>
            <a:off x="8151965" y="4027523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2 fold</a:t>
            </a:r>
          </a:p>
        </p:txBody>
      </p:sp>
      <p:sp>
        <p:nvSpPr>
          <p:cNvPr id="21" name="Textfeld 7"/>
          <p:cNvSpPr txBox="1"/>
          <p:nvPr/>
        </p:nvSpPr>
        <p:spPr>
          <a:xfrm>
            <a:off x="8150748" y="4521287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3 fold</a:t>
            </a:r>
          </a:p>
        </p:txBody>
      </p:sp>
      <p:sp>
        <p:nvSpPr>
          <p:cNvPr id="22" name="Textfeld 7"/>
          <p:cNvSpPr txBox="1"/>
          <p:nvPr/>
        </p:nvSpPr>
        <p:spPr>
          <a:xfrm>
            <a:off x="5780773" y="1778489"/>
            <a:ext cx="29060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 smtClean="0">
                <a:latin typeface="Calibri"/>
                <a:cs typeface="Calibri"/>
              </a:rPr>
              <a:t>3-fold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34705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3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Clustering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954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U</a:t>
            </a:r>
            <a:r>
              <a:rPr lang="en-US" sz="1800" dirty="0" smtClean="0">
                <a:latin typeface="Calibri"/>
                <a:cs typeface="Calibri"/>
              </a:rPr>
              <a:t>se </a:t>
            </a:r>
            <a:r>
              <a:rPr lang="en-US" sz="1800" b="1" dirty="0">
                <a:latin typeface="Calibri"/>
                <a:cs typeface="Calibri"/>
              </a:rPr>
              <a:t>TF-</a:t>
            </a:r>
            <a:r>
              <a:rPr lang="en-US" sz="1800" b="1" dirty="0" smtClean="0">
                <a:latin typeface="Calibri"/>
                <a:cs typeface="Calibri"/>
              </a:rPr>
              <a:t>IDF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 </a:t>
            </a:r>
            <a:r>
              <a:rPr lang="en-US" sz="1800" b="1" dirty="0">
                <a:latin typeface="Calibri"/>
                <a:cs typeface="Calibri"/>
              </a:rPr>
              <a:t>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Cluster similar posts and predict </a:t>
            </a:r>
            <a:r>
              <a:rPr lang="en-US" sz="1800" b="1" dirty="0" smtClean="0">
                <a:latin typeface="Calibri"/>
                <a:cs typeface="Calibri"/>
              </a:rPr>
              <a:t>2 most frequent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number of clusters (</a:t>
            </a:r>
            <a:r>
              <a:rPr lang="en-US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b="1" dirty="0" smtClean="0">
                <a:latin typeface="Calibri"/>
                <a:cs typeface="Calibri"/>
              </a:rPr>
              <a:t>#tags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72992"/>
              </p:ext>
            </p:extLst>
          </p:nvPr>
        </p:nvGraphicFramePr>
        <p:xfrm>
          <a:off x="482602" y="3368514"/>
          <a:ext cx="8266329" cy="17013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0904"/>
                <a:gridCol w="1339684"/>
                <a:gridCol w="1163529"/>
                <a:gridCol w="1039500"/>
                <a:gridCol w="1180904"/>
                <a:gridCol w="1180904"/>
                <a:gridCol w="1180904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k-Means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HAC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0.275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0.123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669231" y="5397500"/>
            <a:ext cx="775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Used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as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(primitive)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baseline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for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classification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56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69696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Macintosh PowerPoint</Application>
  <PresentationFormat>Bildschirmpräsentation (4:3)</PresentationFormat>
  <Paragraphs>187</Paragraphs>
  <Slides>14</Slides>
  <Notes>10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6" baseType="lpstr">
      <vt:lpstr>Standarddesign</vt:lpstr>
      <vt:lpstr>Formel</vt:lpstr>
      <vt:lpstr>PowerPoint-Präsentation</vt:lpstr>
      <vt:lpstr>Recap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tug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zidpc48</dc:creator>
  <cp:lastModifiedBy>Michael</cp:lastModifiedBy>
  <cp:revision>729</cp:revision>
  <dcterms:created xsi:type="dcterms:W3CDTF">2005-10-19T08:19:59Z</dcterms:created>
  <dcterms:modified xsi:type="dcterms:W3CDTF">2016-06-22T06:43:37Z</dcterms:modified>
</cp:coreProperties>
</file>